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9"/>
  </p:notesMasterIdLst>
  <p:sldIdLst>
    <p:sldId id="256" r:id="rId2"/>
    <p:sldId id="258" r:id="rId3"/>
    <p:sldId id="257" r:id="rId4"/>
    <p:sldId id="259" r:id="rId5"/>
    <p:sldId id="260" r:id="rId6"/>
    <p:sldId id="261" r:id="rId7"/>
    <p:sldId id="265" r:id="rId8"/>
    <p:sldId id="275" r:id="rId9"/>
    <p:sldId id="262" r:id="rId10"/>
    <p:sldId id="267" r:id="rId11"/>
    <p:sldId id="264" r:id="rId12"/>
    <p:sldId id="272" r:id="rId13"/>
    <p:sldId id="273" r:id="rId14"/>
    <p:sldId id="271" r:id="rId15"/>
    <p:sldId id="276" r:id="rId16"/>
    <p:sldId id="270" r:id="rId17"/>
    <p:sldId id="269"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2069" autoAdjust="0"/>
  </p:normalViewPr>
  <p:slideViewPr>
    <p:cSldViewPr>
      <p:cViewPr varScale="1">
        <p:scale>
          <a:sx n="103" d="100"/>
          <a:sy n="103" d="100"/>
        </p:scale>
        <p:origin x="-17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6AEC2-45B2-43F9-B8D7-39E98FBBF68E}" type="datetimeFigureOut">
              <a:rPr lang="el-GR" smtClean="0"/>
              <a:pPr/>
              <a:t>22/5/2023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05BEF-B0E9-4606-90FB-3122E3C0277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17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F805BEF-B0E9-4606-90FB-3122E3C0277F}"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41BF9EDB-A342-4EE7-BD17-C073E7C849BD}" type="datetimeFigureOut">
              <a:rPr lang="el-GR" smtClean="0"/>
              <a:pPr/>
              <a:t>22/5/2023</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1C96C0A-9919-4123-91FC-B7D9B4B751A3}"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1BF9EDB-A342-4EE7-BD17-C073E7C849BD}" type="datetimeFigureOut">
              <a:rPr lang="el-GR" smtClean="0"/>
              <a:pPr/>
              <a:t>22/5/2023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C96C0A-9919-4123-91FC-B7D9B4B751A3}"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1BF9EDB-A342-4EE7-BD17-C073E7C849BD}" type="datetimeFigureOut">
              <a:rPr lang="el-GR" smtClean="0"/>
              <a:pPr/>
              <a:t>22/5/2023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C96C0A-9919-4123-91FC-B7D9B4B751A3}"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41BF9EDB-A342-4EE7-BD17-C073E7C849BD}" type="datetimeFigureOut">
              <a:rPr lang="el-GR" smtClean="0"/>
              <a:pPr/>
              <a:t>22/5/2023</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31C96C0A-9919-4123-91FC-B7D9B4B751A3}"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41BF9EDB-A342-4EE7-BD17-C073E7C849BD}" type="datetimeFigureOut">
              <a:rPr lang="el-GR" smtClean="0"/>
              <a:pPr/>
              <a:t>22/5/2023</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31C96C0A-9919-4123-91FC-B7D9B4B751A3}"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41BF9EDB-A342-4EE7-BD17-C073E7C849BD}" type="datetimeFigureOut">
              <a:rPr lang="el-GR" smtClean="0"/>
              <a:pPr/>
              <a:t>22/5/2023</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31C96C0A-9919-4123-91FC-B7D9B4B751A3}"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41BF9EDB-A342-4EE7-BD17-C073E7C849BD}" type="datetimeFigureOut">
              <a:rPr lang="el-GR" smtClean="0"/>
              <a:pPr/>
              <a:t>22/5/2023</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31C96C0A-9919-4123-91FC-B7D9B4B751A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1BF9EDB-A342-4EE7-BD17-C073E7C849BD}" type="datetimeFigureOut">
              <a:rPr lang="el-GR" smtClean="0"/>
              <a:pPr/>
              <a:t>22/5/2023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1C96C0A-9919-4123-91FC-B7D9B4B751A3}"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41BF9EDB-A342-4EE7-BD17-C073E7C849BD}" type="datetimeFigureOut">
              <a:rPr lang="el-GR" smtClean="0"/>
              <a:pPr/>
              <a:t>22/5/2023</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31C96C0A-9919-4123-91FC-B7D9B4B751A3}" type="slidenum">
              <a:rPr lang="el-GR" smtClean="0"/>
              <a:pPr/>
              <a:t>‹#›</a:t>
            </a:fld>
            <a:endParaRPr lang="el-GR"/>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41BF9EDB-A342-4EE7-BD17-C073E7C849BD}" type="datetimeFigureOut">
              <a:rPr lang="el-GR" smtClean="0"/>
              <a:pPr/>
              <a:t>22/5/2023</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31C96C0A-9919-4123-91FC-B7D9B4B751A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41BF9EDB-A342-4EE7-BD17-C073E7C849BD}" type="datetimeFigureOut">
              <a:rPr lang="el-GR" smtClean="0"/>
              <a:pPr/>
              <a:t>22/5/2023</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31C96C0A-9919-4123-91FC-B7D9B4B751A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1BF9EDB-A342-4EE7-BD17-C073E7C849BD}" type="datetimeFigureOut">
              <a:rPr lang="el-GR" smtClean="0"/>
              <a:pPr/>
              <a:t>22/5/2023</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1C96C0A-9919-4123-91FC-B7D9B4B751A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fade thruBlk="1"/>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5733256"/>
            <a:ext cx="9144000" cy="914400"/>
          </a:xfrm>
        </p:spPr>
        <p:txBody>
          <a:bodyPr/>
          <a:lstStyle/>
          <a:p>
            <a:pPr algn="ctr"/>
            <a:r>
              <a:rPr lang="en-US" b="1" dirty="0" err="1" smtClean="0">
                <a:solidFill>
                  <a:schemeClr val="accent1">
                    <a:lumMod val="60000"/>
                    <a:lumOff val="40000"/>
                  </a:schemeClr>
                </a:solidFill>
                <a:latin typeface="Clarendon BT" pitchFamily="18" charset="0"/>
                <a:cs typeface="Times New Roman" pitchFamily="18" charset="0"/>
              </a:rPr>
              <a:t>Kavaliers</a:t>
            </a:r>
            <a:r>
              <a:rPr lang="el-GR" b="1" dirty="0" smtClean="0">
                <a:solidFill>
                  <a:schemeClr val="accent1">
                    <a:lumMod val="60000"/>
                    <a:lumOff val="40000"/>
                  </a:schemeClr>
                </a:solidFill>
                <a:latin typeface="Clarendon BT" pitchFamily="18" charset="0"/>
                <a:cs typeface="Times New Roman" pitchFamily="18" charset="0"/>
              </a:rPr>
              <a:t>2023</a:t>
            </a:r>
            <a:endParaRPr lang="el-GR" b="1" dirty="0">
              <a:solidFill>
                <a:schemeClr val="accent1">
                  <a:lumMod val="60000"/>
                  <a:lumOff val="40000"/>
                </a:schemeClr>
              </a:solidFill>
              <a:latin typeface="Clarendon BT" pitchFamily="18" charset="0"/>
              <a:cs typeface="Times New Roman" pitchFamily="18" charset="0"/>
            </a:endParaRPr>
          </a:p>
        </p:txBody>
      </p:sp>
      <p:sp>
        <p:nvSpPr>
          <p:cNvPr id="5" name="4 - Ορθογώνιο"/>
          <p:cNvSpPr/>
          <p:nvPr/>
        </p:nvSpPr>
        <p:spPr>
          <a:xfrm>
            <a:off x="0" y="404664"/>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smtClean="0">
                <a:ln w="11430"/>
                <a:effectLst>
                  <a:outerShdw blurRad="50800" dist="39000" dir="5460000" algn="tl">
                    <a:srgbClr val="000000">
                      <a:alpha val="38000"/>
                    </a:srgbClr>
                  </a:outerShdw>
                </a:effectLst>
                <a:latin typeface="Monotype Corsiva" pitchFamily="66" charset="0"/>
              </a:rPr>
              <a:t>Η  Πόλη  Μας</a:t>
            </a:r>
            <a:endParaRPr lang="el-GR" sz="5400" b="1" dirty="0">
              <a:ln w="11430"/>
              <a:effectLst>
                <a:outerShdw blurRad="50800" dist="39000" dir="5460000" algn="tl">
                  <a:srgbClr val="000000">
                    <a:alpha val="38000"/>
                  </a:srgbClr>
                </a:outerShdw>
              </a:effectLst>
              <a:latin typeface="Monotype Corsiva" pitchFamily="66" charset="0"/>
            </a:endParaRPr>
          </a:p>
        </p:txBody>
      </p:sp>
      <p:pic>
        <p:nvPicPr>
          <p:cNvPr id="6" name="5 - Εικόνα" descr="IMG_20230220_145937.jpg"/>
          <p:cNvPicPr>
            <a:picLocks noChangeAspect="1"/>
          </p:cNvPicPr>
          <p:nvPr/>
        </p:nvPicPr>
        <p:blipFill>
          <a:blip r:embed="rId3" cstate="print"/>
          <a:srcRect t="2751"/>
          <a:stretch>
            <a:fillRect/>
          </a:stretch>
        </p:blipFill>
        <p:spPr>
          <a:xfrm rot="16200000">
            <a:off x="3229830" y="-1385005"/>
            <a:ext cx="2684341" cy="914399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Prodromos.jpg"/>
          <p:cNvPicPr>
            <a:picLocks noChangeAspect="1"/>
          </p:cNvPicPr>
          <p:nvPr/>
        </p:nvPicPr>
        <p:blipFill>
          <a:blip r:embed="rId3" cstate="print"/>
          <a:srcRect t="36248" b="18261"/>
          <a:stretch>
            <a:fillRect/>
          </a:stretch>
        </p:blipFill>
        <p:spPr>
          <a:xfrm>
            <a:off x="0" y="5013176"/>
            <a:ext cx="9144000" cy="1844824"/>
          </a:xfrm>
          <a:prstGeom prst="rect">
            <a:avLst/>
          </a:prstGeom>
        </p:spPr>
      </p:pic>
      <p:pic>
        <p:nvPicPr>
          <p:cNvPr id="4" name="3 - Εικόνα" descr="Giorgos.jpg"/>
          <p:cNvPicPr>
            <a:picLocks noChangeAspect="1"/>
          </p:cNvPicPr>
          <p:nvPr/>
        </p:nvPicPr>
        <p:blipFill>
          <a:blip r:embed="rId4" cstate="print"/>
          <a:srcRect r="13467"/>
          <a:stretch>
            <a:fillRect/>
          </a:stretch>
        </p:blipFill>
        <p:spPr>
          <a:xfrm>
            <a:off x="0" y="0"/>
            <a:ext cx="4392488" cy="3284984"/>
          </a:xfrm>
          <a:prstGeom prst="rect">
            <a:avLst/>
          </a:prstGeom>
        </p:spPr>
      </p:pic>
      <p:pic>
        <p:nvPicPr>
          <p:cNvPr id="7" name="6 - Εικόνα" descr="Lefteris.jpg"/>
          <p:cNvPicPr>
            <a:picLocks noChangeAspect="1"/>
          </p:cNvPicPr>
          <p:nvPr/>
        </p:nvPicPr>
        <p:blipFill>
          <a:blip r:embed="rId5" cstate="print"/>
          <a:srcRect l="6910" t="49169" r="3774"/>
          <a:stretch>
            <a:fillRect/>
          </a:stretch>
        </p:blipFill>
        <p:spPr>
          <a:xfrm>
            <a:off x="0" y="3284984"/>
            <a:ext cx="4355976" cy="1872208"/>
          </a:xfrm>
          <a:prstGeom prst="rect">
            <a:avLst/>
          </a:prstGeom>
        </p:spPr>
      </p:pic>
      <p:pic>
        <p:nvPicPr>
          <p:cNvPr id="6" name="5 - Εικόνα" descr="Lefteris.jpg"/>
          <p:cNvPicPr>
            <a:picLocks noChangeAspect="1"/>
          </p:cNvPicPr>
          <p:nvPr/>
        </p:nvPicPr>
        <p:blipFill>
          <a:blip r:embed="rId5" cstate="print"/>
          <a:srcRect l="6910" r="8168" b="51632"/>
          <a:stretch>
            <a:fillRect/>
          </a:stretch>
        </p:blipFill>
        <p:spPr>
          <a:xfrm>
            <a:off x="4355976" y="3284984"/>
            <a:ext cx="4788024" cy="1872208"/>
          </a:xfrm>
          <a:prstGeom prst="rect">
            <a:avLst/>
          </a:prstGeom>
        </p:spPr>
      </p:pic>
      <p:pic>
        <p:nvPicPr>
          <p:cNvPr id="2051" name="Picture 3"/>
          <p:cNvPicPr>
            <a:picLocks noChangeAspect="1" noChangeArrowheads="1"/>
          </p:cNvPicPr>
          <p:nvPr/>
        </p:nvPicPr>
        <p:blipFill>
          <a:blip r:embed="rId6" cstate="print"/>
          <a:srcRect r="3675"/>
          <a:stretch>
            <a:fillRect/>
          </a:stretch>
        </p:blipFill>
        <p:spPr bwMode="auto">
          <a:xfrm>
            <a:off x="4355976" y="0"/>
            <a:ext cx="4788025" cy="328498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92D050"/>
                </a:solidFill>
              </a:rPr>
              <a:t>Σχέδια Χώρου Αναψυχής</a:t>
            </a:r>
            <a:endParaRPr lang="el-GR" sz="3600" b="1" dirty="0">
              <a:solidFill>
                <a:srgbClr val="92D050"/>
              </a:solidFill>
            </a:endParaRPr>
          </a:p>
        </p:txBody>
      </p:sp>
      <p:sp>
        <p:nvSpPr>
          <p:cNvPr id="7" name="2 - Θέση περιεχομένου"/>
          <p:cNvSpPr>
            <a:spLocks noGrp="1"/>
          </p:cNvSpPr>
          <p:nvPr>
            <p:ph idx="1"/>
          </p:nvPr>
        </p:nvSpPr>
        <p:spPr>
          <a:xfrm>
            <a:off x="457200" y="1628800"/>
            <a:ext cx="8229600" cy="4826008"/>
          </a:xfrm>
        </p:spPr>
        <p:txBody>
          <a:bodyPr/>
          <a:lstStyle/>
          <a:p>
            <a:pPr algn="just">
              <a:buNone/>
            </a:pPr>
            <a:r>
              <a:rPr lang="el-GR" dirty="0" smtClean="0"/>
              <a:t>	</a:t>
            </a:r>
            <a:r>
              <a:rPr lang="el-GR" sz="2400" dirty="0" smtClean="0"/>
              <a:t>Η απουσία χώρων πράσινου στην Παλιά Πόλη επιβάλλει τη δημιουργία πάρκων, τα οποία συνεισφέρουν στην απομάκρυνση της ρύπανσης αλλά και στην κοινωνική ευημερία.</a:t>
            </a:r>
          </a:p>
        </p:txBody>
      </p:sp>
      <p:pic>
        <p:nvPicPr>
          <p:cNvPr id="1026" name="Picture 2" descr="C:\Users\Savvas\Documents\Σεμινάρια\ST3dM\ST3dM2023\Ilias.jpg"/>
          <p:cNvPicPr>
            <a:picLocks noChangeAspect="1" noChangeArrowheads="1"/>
          </p:cNvPicPr>
          <p:nvPr/>
        </p:nvPicPr>
        <p:blipFill>
          <a:blip r:embed="rId3" cstate="print"/>
          <a:srcRect l="26695" r="6033" b="3557"/>
          <a:stretch>
            <a:fillRect/>
          </a:stretch>
        </p:blipFill>
        <p:spPr bwMode="auto">
          <a:xfrm>
            <a:off x="4420884" y="3284984"/>
            <a:ext cx="4723116" cy="3573016"/>
          </a:xfrm>
          <a:prstGeom prst="rect">
            <a:avLst/>
          </a:prstGeom>
          <a:noFill/>
        </p:spPr>
      </p:pic>
      <p:pic>
        <p:nvPicPr>
          <p:cNvPr id="8" name="7 - Εικόνα" descr="Sofia.jpg"/>
          <p:cNvPicPr>
            <a:picLocks noChangeAspect="1"/>
          </p:cNvPicPr>
          <p:nvPr/>
        </p:nvPicPr>
        <p:blipFill>
          <a:blip r:embed="rId4" cstate="print"/>
          <a:srcRect l="15750" r="27551"/>
          <a:stretch>
            <a:fillRect/>
          </a:stretch>
        </p:blipFill>
        <p:spPr>
          <a:xfrm>
            <a:off x="0" y="3284984"/>
            <a:ext cx="4427984" cy="3573016"/>
          </a:xfrm>
          <a:prstGeom prst="rect">
            <a:avLst/>
          </a:prstGeom>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92D050"/>
                </a:solidFill>
              </a:rPr>
              <a:t>Απόφαση Σχεδίου</a:t>
            </a:r>
            <a:endParaRPr lang="el-GR" sz="3600" dirty="0">
              <a:solidFill>
                <a:srgbClr val="92D050"/>
              </a:solidFill>
            </a:endParaRPr>
          </a:p>
        </p:txBody>
      </p:sp>
      <p:sp>
        <p:nvSpPr>
          <p:cNvPr id="3" name="2 - Θέση περιεχομένου"/>
          <p:cNvSpPr>
            <a:spLocks noGrp="1"/>
          </p:cNvSpPr>
          <p:nvPr>
            <p:ph idx="1"/>
          </p:nvPr>
        </p:nvSpPr>
        <p:spPr>
          <a:xfrm>
            <a:off x="179512" y="1700808"/>
            <a:ext cx="8208912" cy="4752528"/>
          </a:xfrm>
        </p:spPr>
        <p:txBody>
          <a:bodyPr>
            <a:normAutofit fontScale="77500" lnSpcReduction="20000"/>
          </a:bodyPr>
          <a:lstStyle/>
          <a:p>
            <a:pPr algn="just">
              <a:buNone/>
            </a:pPr>
            <a:r>
              <a:rPr lang="en-US" dirty="0" smtClean="0"/>
              <a:t>	</a:t>
            </a:r>
            <a:r>
              <a:rPr lang="el-GR" sz="3200" dirty="0" smtClean="0"/>
              <a:t>Μια αειφόρος πόλη πρέπει να επενδύει στον τομέα του περιβάλλοντος με ανανεώσιμες πηγές ενέργειας (ηλιακή, αιολική κτλ.), δημιουργία χώρων πράσινου και ανακύκλωση, στον τομέα της οικονομίας με την ενίσχυση των τοπικών επιχειρήσεων, της αγοράς εργασίας και τη βελτίωση της ελκυστικότητας για ανάπτυξη επιχειρηματικών και τουριστικών δραστηριοτήτων και στον τομέα της κοινωνίας με το δικαίωμα σε όλους στην πρόσβαση στα αξιοθέατα, στις υπηρεσίες και γενικότερα σε κάθε γωνιά της πόλης. Με γνώμονα τα παραπάνω, η ομάδα του Διαγωνισμού αποφάσισε την ανάπτυξη ενός σχεδίου για την επίλυση της αναβάθμισης της Παλιάς Πόλης της Καβάλας.</a:t>
            </a:r>
            <a:endParaRPr lang="el-GR" sz="3200"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92D050"/>
                </a:solidFill>
              </a:rPr>
              <a:t>Υλοποίηση σχεδίου</a:t>
            </a:r>
            <a:endParaRPr lang="el-GR" sz="3600" dirty="0">
              <a:solidFill>
                <a:srgbClr val="92D050"/>
              </a:solidFill>
            </a:endParaRPr>
          </a:p>
        </p:txBody>
      </p:sp>
      <p:sp>
        <p:nvSpPr>
          <p:cNvPr id="3" name="2 - Θέση περιεχομένου"/>
          <p:cNvSpPr>
            <a:spLocks noGrp="1"/>
          </p:cNvSpPr>
          <p:nvPr>
            <p:ph idx="1"/>
          </p:nvPr>
        </p:nvSpPr>
        <p:spPr>
          <a:xfrm>
            <a:off x="179512" y="1772816"/>
            <a:ext cx="8352928" cy="4781128"/>
          </a:xfrm>
        </p:spPr>
        <p:txBody>
          <a:bodyPr>
            <a:normAutofit fontScale="92500" lnSpcReduction="10000"/>
          </a:bodyPr>
          <a:lstStyle/>
          <a:p>
            <a:pPr algn="just">
              <a:buNone/>
            </a:pPr>
            <a:r>
              <a:rPr lang="en-US" dirty="0" smtClean="0"/>
              <a:t>	</a:t>
            </a:r>
            <a:r>
              <a:rPr lang="el-GR" dirty="0" smtClean="0"/>
              <a:t>Η ομάδα χρησιμοποίησε όλα τα σχέδια των μαθητών για τη δημιουργία ενός ολοκληρωμένου σχεδίου-πρότασης για την κοινωνική, οικονομική και περιβαλλοντική αναβάθμιση της Παλιάς Πόλης. Στο παρακάτω σχέδιο απεικονίζεται ο ανελκυστήρας για τα </a:t>
            </a:r>
            <a:r>
              <a:rPr lang="el-GR" dirty="0" err="1" smtClean="0"/>
              <a:t>ΑμεΑ</a:t>
            </a:r>
            <a:r>
              <a:rPr lang="el-GR" dirty="0" smtClean="0"/>
              <a:t> που καταλήγει στο εσωτερικό του κάστρου, η ανάπτυξη νέων καταστημάτων, οι καφέ κάδοι ανακύκλωσης και ο </a:t>
            </a:r>
            <a:r>
              <a:rPr lang="el-GR" dirty="0" err="1" smtClean="0"/>
              <a:t>ποδηλατόδρομος</a:t>
            </a:r>
            <a:r>
              <a:rPr lang="el-GR" dirty="0" smtClean="0"/>
              <a:t> με δυνατότητα ενοικίασης ποδηλάτων.</a:t>
            </a:r>
            <a:endParaRPr lang="el-GR"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Amea.jpg"/>
          <p:cNvPicPr>
            <a:picLocks noChangeAspect="1"/>
          </p:cNvPicPr>
          <p:nvPr/>
        </p:nvPicPr>
        <p:blipFill>
          <a:blip r:embed="rId3" cstate="print"/>
          <a:srcRect l="10626"/>
          <a:stretch>
            <a:fillRect/>
          </a:stretch>
        </p:blipFill>
        <p:spPr>
          <a:xfrm>
            <a:off x="0" y="548680"/>
            <a:ext cx="9134065" cy="5832648"/>
          </a:xfrm>
          <a:prstGeom prst="rect">
            <a:avLst/>
          </a:prstGeom>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St3dm2023.jpg"/>
          <p:cNvPicPr>
            <a:picLocks noChangeAspect="1"/>
          </p:cNvPicPr>
          <p:nvPr/>
        </p:nvPicPr>
        <p:blipFill>
          <a:blip r:embed="rId3" cstate="print"/>
          <a:srcRect l="8963" r="17034"/>
          <a:stretch>
            <a:fillRect/>
          </a:stretch>
        </p:blipFill>
        <p:spPr>
          <a:xfrm>
            <a:off x="5508104" y="692696"/>
            <a:ext cx="3635896" cy="2644113"/>
          </a:xfrm>
          <a:prstGeom prst="rect">
            <a:avLst/>
          </a:prstGeom>
        </p:spPr>
      </p:pic>
      <p:sp>
        <p:nvSpPr>
          <p:cNvPr id="2" name="1 - Τίτλος"/>
          <p:cNvSpPr>
            <a:spLocks noGrp="1"/>
          </p:cNvSpPr>
          <p:nvPr>
            <p:ph type="title"/>
          </p:nvPr>
        </p:nvSpPr>
        <p:spPr/>
        <p:txBody>
          <a:bodyPr>
            <a:normAutofit/>
          </a:bodyPr>
          <a:lstStyle/>
          <a:p>
            <a:r>
              <a:rPr lang="el-GR" sz="3600" b="1" dirty="0" smtClean="0">
                <a:solidFill>
                  <a:srgbClr val="92D050"/>
                </a:solidFill>
              </a:rPr>
              <a:t>Τελικό σχέδιο</a:t>
            </a:r>
            <a:endParaRPr lang="el-GR" sz="3600" dirty="0">
              <a:solidFill>
                <a:srgbClr val="92D050"/>
              </a:solidFill>
            </a:endParaRPr>
          </a:p>
        </p:txBody>
      </p:sp>
      <p:sp>
        <p:nvSpPr>
          <p:cNvPr id="3" name="2 - Θέση περιεχομένου"/>
          <p:cNvSpPr>
            <a:spLocks noGrp="1"/>
          </p:cNvSpPr>
          <p:nvPr>
            <p:ph idx="1"/>
          </p:nvPr>
        </p:nvSpPr>
        <p:spPr>
          <a:xfrm>
            <a:off x="179512" y="1772816"/>
            <a:ext cx="8352928" cy="4781128"/>
          </a:xfrm>
        </p:spPr>
        <p:txBody>
          <a:bodyPr>
            <a:normAutofit fontScale="92500" lnSpcReduction="20000"/>
          </a:bodyPr>
          <a:lstStyle/>
          <a:p>
            <a:pPr algn="just">
              <a:buNone/>
            </a:pPr>
            <a:r>
              <a:rPr lang="en-US" dirty="0" smtClean="0"/>
              <a:t>	</a:t>
            </a:r>
            <a:r>
              <a:rPr lang="el-GR" dirty="0" smtClean="0"/>
              <a:t>Στο τελικό σχέδιο τοποθετήθηκαν:</a:t>
            </a:r>
          </a:p>
          <a:p>
            <a:pPr algn="just"/>
            <a:r>
              <a:rPr lang="el-GR" dirty="0" smtClean="0"/>
              <a:t>Πεζοδρόμηση του κεντρικού δρόμου</a:t>
            </a:r>
          </a:p>
          <a:p>
            <a:pPr algn="just"/>
            <a:r>
              <a:rPr lang="el-GR" dirty="0" smtClean="0"/>
              <a:t>Τρενάκι του Δήμου</a:t>
            </a:r>
          </a:p>
          <a:p>
            <a:pPr algn="just"/>
            <a:r>
              <a:rPr lang="el-GR" dirty="0" smtClean="0"/>
              <a:t>Τουριστικό κατάλυμα</a:t>
            </a:r>
          </a:p>
          <a:p>
            <a:pPr algn="just"/>
            <a:r>
              <a:rPr lang="el-GR" dirty="0" smtClean="0"/>
              <a:t>Χώρος αναψυχής με δέντρα</a:t>
            </a:r>
          </a:p>
          <a:p>
            <a:pPr algn="just"/>
            <a:r>
              <a:rPr lang="el-GR" dirty="0" err="1" smtClean="0"/>
              <a:t>Φωτοβολταϊκό</a:t>
            </a:r>
            <a:r>
              <a:rPr lang="el-GR" dirty="0" smtClean="0"/>
              <a:t> πάνελ στον ανελκυστήρα ώστε να διαθέτει αυτόνομη ανανεώσιμη πηγή ενέργειας</a:t>
            </a:r>
          </a:p>
          <a:p>
            <a:pPr algn="just"/>
            <a:r>
              <a:rPr lang="el-GR" dirty="0" smtClean="0"/>
              <a:t>Φοινικόδεντρα τα οποία όπως είναι γνωστό ευδοκιμούν στην πόλη της Καβάλας και της δίνουν ένα πιο εξωτικό χαρακτήρα</a:t>
            </a:r>
          </a:p>
          <a:p>
            <a:pPr algn="just"/>
            <a:endParaRPr lang="el-GR"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Εικόνα" descr="St3dm2023up.jpg"/>
          <p:cNvPicPr>
            <a:picLocks noChangeAspect="1"/>
          </p:cNvPicPr>
          <p:nvPr/>
        </p:nvPicPr>
        <p:blipFill>
          <a:blip r:embed="rId3" cstate="print"/>
          <a:stretch>
            <a:fillRect/>
          </a:stretch>
        </p:blipFill>
        <p:spPr>
          <a:xfrm>
            <a:off x="0" y="692696"/>
            <a:ext cx="9144000" cy="5328592"/>
          </a:xfrm>
          <a:prstGeom prst="rect">
            <a:avLst/>
          </a:prstGeom>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92D050"/>
                </a:solidFill>
              </a:rPr>
              <a:t>6ο ΓΕΛ Καβάλας</a:t>
            </a:r>
            <a:endParaRPr lang="el-GR" b="1" dirty="0">
              <a:solidFill>
                <a:srgbClr val="92D050"/>
              </a:solidFill>
            </a:endParaRPr>
          </a:p>
        </p:txBody>
      </p:sp>
      <p:sp>
        <p:nvSpPr>
          <p:cNvPr id="3" name="2 - Θέση περιεχομένου"/>
          <p:cNvSpPr>
            <a:spLocks noGrp="1"/>
          </p:cNvSpPr>
          <p:nvPr>
            <p:ph idx="1"/>
          </p:nvPr>
        </p:nvSpPr>
        <p:spPr>
          <a:xfrm>
            <a:off x="467544" y="1628800"/>
            <a:ext cx="7467600" cy="4896544"/>
          </a:xfrm>
        </p:spPr>
        <p:txBody>
          <a:bodyPr>
            <a:normAutofit fontScale="92500" lnSpcReduction="10000"/>
          </a:bodyPr>
          <a:lstStyle/>
          <a:p>
            <a:r>
              <a:rPr lang="el-GR" sz="2400" dirty="0" err="1" smtClean="0"/>
              <a:t>Γιαννακοπούλου</a:t>
            </a:r>
            <a:r>
              <a:rPr lang="el-GR" sz="2400" dirty="0" smtClean="0"/>
              <a:t> Άννα</a:t>
            </a:r>
          </a:p>
          <a:p>
            <a:r>
              <a:rPr lang="el-GR" sz="2400" dirty="0" err="1" smtClean="0"/>
              <a:t>Ζώγα</a:t>
            </a:r>
            <a:r>
              <a:rPr lang="el-GR" sz="2400" dirty="0" smtClean="0"/>
              <a:t> Ηλίας Κωνσταντίνος</a:t>
            </a:r>
          </a:p>
          <a:p>
            <a:r>
              <a:rPr lang="el-GR" sz="2400" dirty="0" err="1" smtClean="0"/>
              <a:t>Ίσεμπορν</a:t>
            </a:r>
            <a:r>
              <a:rPr lang="el-GR" sz="2400" dirty="0" smtClean="0"/>
              <a:t> Μελίνα Βέττα</a:t>
            </a:r>
            <a:endParaRPr lang="en-US" sz="2400" dirty="0" smtClean="0"/>
          </a:p>
          <a:p>
            <a:r>
              <a:rPr lang="el-GR" sz="2400" dirty="0" err="1" smtClean="0"/>
              <a:t>Καραχάλιος</a:t>
            </a:r>
            <a:r>
              <a:rPr lang="el-GR" sz="2400" dirty="0" smtClean="0"/>
              <a:t> Γεώργιος</a:t>
            </a:r>
          </a:p>
          <a:p>
            <a:r>
              <a:rPr lang="el-GR" sz="2400" dirty="0" err="1" smtClean="0"/>
              <a:t>Καρολίδης</a:t>
            </a:r>
            <a:r>
              <a:rPr lang="el-GR" sz="2400" dirty="0" smtClean="0"/>
              <a:t> Ελευθέριος</a:t>
            </a:r>
          </a:p>
          <a:p>
            <a:r>
              <a:rPr lang="el-GR" sz="2400" dirty="0" err="1" smtClean="0"/>
              <a:t>Κυρκαλά</a:t>
            </a:r>
            <a:r>
              <a:rPr lang="el-GR" sz="2400" dirty="0" smtClean="0"/>
              <a:t> Σοφία</a:t>
            </a:r>
          </a:p>
          <a:p>
            <a:r>
              <a:rPr lang="el-GR" sz="2400" dirty="0" smtClean="0"/>
              <a:t>Παπαδόπουλος Πρόδρομος</a:t>
            </a:r>
          </a:p>
          <a:p>
            <a:r>
              <a:rPr lang="el-GR" sz="2400" dirty="0" err="1" smtClean="0"/>
              <a:t>Στεργιοπούλου</a:t>
            </a:r>
            <a:r>
              <a:rPr lang="el-GR" sz="2400" dirty="0" smtClean="0"/>
              <a:t> Ελευθερία</a:t>
            </a:r>
          </a:p>
          <a:p>
            <a:r>
              <a:rPr lang="el-GR" sz="2400" dirty="0" err="1" smtClean="0"/>
              <a:t>Στερνιώτης</a:t>
            </a:r>
            <a:r>
              <a:rPr lang="el-GR" sz="2400" dirty="0" smtClean="0"/>
              <a:t> Σωτήριος</a:t>
            </a:r>
          </a:p>
          <a:p>
            <a:r>
              <a:rPr lang="el-GR" sz="2400" dirty="0" err="1" smtClean="0"/>
              <a:t>Χίμτσι</a:t>
            </a:r>
            <a:r>
              <a:rPr lang="el-GR" sz="2400" dirty="0" smtClean="0"/>
              <a:t> Αντριάνα</a:t>
            </a:r>
          </a:p>
          <a:p>
            <a:pPr>
              <a:buNone/>
            </a:pPr>
            <a:endParaRPr lang="el-GR" sz="2600" dirty="0" smtClean="0"/>
          </a:p>
          <a:p>
            <a:pPr>
              <a:buNone/>
            </a:pPr>
            <a:endParaRPr lang="el-GR" sz="2600" dirty="0" smtClean="0"/>
          </a:p>
          <a:p>
            <a:pPr>
              <a:buNone/>
            </a:pPr>
            <a:r>
              <a:rPr lang="el-GR" sz="2400" dirty="0" smtClean="0"/>
              <a:t>Εκπαιδευτικός: Θωμαΐδης Σάββας</a:t>
            </a:r>
            <a:endParaRPr lang="el-GR" sz="2400"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solidFill>
                  <a:srgbClr val="92D050"/>
                </a:solidFill>
              </a:rPr>
              <a:t>Η Πόλη Μας η Καβάλα</a:t>
            </a:r>
            <a:endParaRPr lang="el-GR" sz="3600" b="1" dirty="0">
              <a:solidFill>
                <a:srgbClr val="92D050"/>
              </a:solidFill>
            </a:endParaRPr>
          </a:p>
        </p:txBody>
      </p:sp>
      <p:sp>
        <p:nvSpPr>
          <p:cNvPr id="3" name="2 - Θέση περιεχομένου"/>
          <p:cNvSpPr>
            <a:spLocks noGrp="1"/>
          </p:cNvSpPr>
          <p:nvPr>
            <p:ph idx="1"/>
          </p:nvPr>
        </p:nvSpPr>
        <p:spPr>
          <a:xfrm>
            <a:off x="539552" y="1628800"/>
            <a:ext cx="7704856" cy="4525963"/>
          </a:xfrm>
        </p:spPr>
        <p:txBody>
          <a:bodyPr>
            <a:normAutofit fontScale="92500" lnSpcReduction="10000"/>
          </a:bodyPr>
          <a:lstStyle/>
          <a:p>
            <a:pPr algn="just">
              <a:buNone/>
            </a:pPr>
            <a:r>
              <a:rPr lang="el-GR" dirty="0" smtClean="0"/>
              <a:t>	Η Καβάλα είναι μια πόλη - σταυροδρόμι πολιτισμών με πλούσιο παρελθόν. Σε όποιο σοκάκι και να περπατήσεις είναι σαν να κάνεις ένα ταξίδι στην Ιστορία. Η Παλιά Πόλη της Καβάλας με το επιβλητικό Κάστρο στη χερσόνησο της Παναγίας, το </a:t>
            </a:r>
            <a:r>
              <a:rPr lang="el-GR" dirty="0" err="1" smtClean="0"/>
              <a:t>Ιμαρέτ</a:t>
            </a:r>
            <a:r>
              <a:rPr lang="el-GR" dirty="0" smtClean="0"/>
              <a:t> (προσφορά του </a:t>
            </a:r>
            <a:r>
              <a:rPr lang="el-GR" dirty="0" err="1" smtClean="0"/>
              <a:t>Μεχμέτ</a:t>
            </a:r>
            <a:r>
              <a:rPr lang="el-GR" dirty="0" smtClean="0"/>
              <a:t> Αλή στην πόλη του), οι Καπναποθήκες και οι Καμάρες (παλιό υδραγωγείο της πόλης) αποτελούν μερικά από τα σημαντικότερα ιστορικά αξιοθέατα της πόλης μας.</a:t>
            </a:r>
            <a:endParaRPr lang="el-GR"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solidFill>
                  <a:srgbClr val="92D050"/>
                </a:solidFill>
              </a:rPr>
              <a:t>Θετικά Στοιχεία της Πόλης</a:t>
            </a:r>
            <a:endParaRPr lang="el-GR" sz="3600" dirty="0">
              <a:solidFill>
                <a:srgbClr val="92D050"/>
              </a:solidFill>
            </a:endParaRPr>
          </a:p>
        </p:txBody>
      </p:sp>
      <p:sp>
        <p:nvSpPr>
          <p:cNvPr id="3" name="2 - Θέση περιεχομένου"/>
          <p:cNvSpPr>
            <a:spLocks noGrp="1"/>
          </p:cNvSpPr>
          <p:nvPr>
            <p:ph idx="1"/>
          </p:nvPr>
        </p:nvSpPr>
        <p:spPr/>
        <p:txBody>
          <a:bodyPr>
            <a:normAutofit fontScale="85000" lnSpcReduction="20000"/>
          </a:bodyPr>
          <a:lstStyle/>
          <a:p>
            <a:pPr algn="just"/>
            <a:r>
              <a:rPr lang="el-GR" dirty="0" smtClean="0"/>
              <a:t>Είναι μέλος του δικτύου «Βιώσιμη Πόλη»</a:t>
            </a:r>
          </a:p>
          <a:p>
            <a:pPr algn="just"/>
            <a:r>
              <a:rPr lang="el-GR" dirty="0" smtClean="0"/>
              <a:t>Αναδείχθηκε το 2019 ευρωπαϊκή πόλη καλής πρακτικής με αναπροσανατολισμό σε τοπικούς προμηθευτές προς όφελος της τοπικής οικονομίας και κοινωνίας</a:t>
            </a:r>
          </a:p>
          <a:p>
            <a:pPr algn="just"/>
            <a:r>
              <a:rPr lang="el-GR" dirty="0" smtClean="0"/>
              <a:t>Τεχνητά άλση και πεζοπορικές διαδρομές</a:t>
            </a:r>
          </a:p>
          <a:p>
            <a:pPr algn="just"/>
            <a:r>
              <a:rPr lang="el-GR" dirty="0" smtClean="0"/>
              <a:t>Πλήθος τοπικών βιολογικών προϊόντων</a:t>
            </a:r>
          </a:p>
          <a:p>
            <a:pPr algn="just"/>
            <a:r>
              <a:rPr lang="el-GR" dirty="0" smtClean="0"/>
              <a:t>Πόλος έλξης τουριστών με οργανωμένες αμμουδερές παραλίες και σημαντικά αξιοθέατα</a:t>
            </a:r>
          </a:p>
          <a:p>
            <a:pPr algn="just"/>
            <a:r>
              <a:rPr lang="el-GR" dirty="0" smtClean="0"/>
              <a:t>Προγράμματα Ανακύκλωσης</a:t>
            </a:r>
          </a:p>
          <a:p>
            <a:pPr algn="just"/>
            <a:r>
              <a:rPr lang="el-GR" dirty="0" smtClean="0"/>
              <a:t>Αυτοματοποιημένο Σύστημα Κοινόχρηστων Ποδηλάτων</a:t>
            </a:r>
          </a:p>
          <a:p>
            <a:endParaRPr lang="el-GR"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solidFill>
                  <a:srgbClr val="92D050"/>
                </a:solidFill>
              </a:rPr>
              <a:t>Αρνητικά Στοιχεία της Πόλης</a:t>
            </a:r>
            <a:endParaRPr lang="el-GR" sz="3600" dirty="0">
              <a:solidFill>
                <a:srgbClr val="92D050"/>
              </a:solidFill>
            </a:endParaRPr>
          </a:p>
        </p:txBody>
      </p:sp>
      <p:sp>
        <p:nvSpPr>
          <p:cNvPr id="3" name="2 - Θέση περιεχομένου"/>
          <p:cNvSpPr>
            <a:spLocks noGrp="1"/>
          </p:cNvSpPr>
          <p:nvPr>
            <p:ph idx="1"/>
          </p:nvPr>
        </p:nvSpPr>
        <p:spPr/>
        <p:txBody>
          <a:bodyPr>
            <a:normAutofit fontScale="85000" lnSpcReduction="20000"/>
          </a:bodyPr>
          <a:lstStyle/>
          <a:p>
            <a:pPr algn="just"/>
            <a:r>
              <a:rPr lang="el-GR" dirty="0" smtClean="0"/>
              <a:t>Ανεπαρκή τουριστικά καταλύματα και χώροι εστίασης, ιδιαίτερα στην Παλιά Πόλη που αποτελεί τη μεγαλύτερη σε </a:t>
            </a:r>
            <a:r>
              <a:rPr lang="el-GR" dirty="0" err="1" smtClean="0"/>
              <a:t>επισκεψιμότητα</a:t>
            </a:r>
            <a:r>
              <a:rPr lang="el-GR" dirty="0" smtClean="0"/>
              <a:t> περιοχή της Καβάλας</a:t>
            </a:r>
          </a:p>
          <a:p>
            <a:pPr algn="just"/>
            <a:r>
              <a:rPr lang="el-GR" dirty="0" smtClean="0"/>
              <a:t>Απουσία δημόσιων χώρων αναψυχής-πάρκων στην Παλιά Πόλη</a:t>
            </a:r>
          </a:p>
          <a:p>
            <a:pPr algn="just"/>
            <a:r>
              <a:rPr lang="el-GR" dirty="0" smtClean="0"/>
              <a:t>Έλλειψη μέριμνας για τα άτομα με αναπηρία</a:t>
            </a:r>
          </a:p>
          <a:p>
            <a:pPr algn="just"/>
            <a:r>
              <a:rPr lang="el-GR" dirty="0" smtClean="0"/>
              <a:t>Απουσία ποδηλατοδρόμων</a:t>
            </a:r>
          </a:p>
          <a:p>
            <a:pPr algn="just"/>
            <a:r>
              <a:rPr lang="el-GR" dirty="0" smtClean="0"/>
              <a:t>Παραγωγή μεγάλων ποσοτήτων απορριμμάτων</a:t>
            </a:r>
          </a:p>
          <a:p>
            <a:pPr algn="just"/>
            <a:r>
              <a:rPr lang="el-GR" dirty="0" smtClean="0"/>
              <a:t>Ρύπανση κυρίως λόγω του εργοστασίου φωσφορικών λιπασμάτων</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92D050"/>
                </a:solidFill>
              </a:rPr>
              <a:t>Έρευνα Στρατηγικής του Δήμου</a:t>
            </a:r>
            <a:endParaRPr lang="el-GR" sz="3600" dirty="0">
              <a:solidFill>
                <a:srgbClr val="92D050"/>
              </a:solidFill>
            </a:endParaRPr>
          </a:p>
        </p:txBody>
      </p:sp>
      <p:sp>
        <p:nvSpPr>
          <p:cNvPr id="3" name="2 - Θέση περιεχομένου"/>
          <p:cNvSpPr>
            <a:spLocks noGrp="1"/>
          </p:cNvSpPr>
          <p:nvPr>
            <p:ph idx="1"/>
          </p:nvPr>
        </p:nvSpPr>
        <p:spPr/>
        <p:txBody>
          <a:bodyPr>
            <a:normAutofit fontScale="70000" lnSpcReduction="20000"/>
          </a:bodyPr>
          <a:lstStyle/>
          <a:p>
            <a:pPr algn="just">
              <a:buNone/>
            </a:pPr>
            <a:r>
              <a:rPr lang="el-GR" dirty="0" smtClean="0"/>
              <a:t>	Σκοπός του αειφόρου σχεδιασμού μιας πόλης με βάση τις αρχές της οικολογικής δόμησης και της βιοκλιματικής αρχιτεκτονικής είναι η δημιουργία ενός ελκυστικού και λειτουργικού κοινωνικού περιβάλλοντος τόσο για τους κατοίκους, τους εργαζόμενους όσο και τους δυνητικούς επισκέπτες, που θα προσφέρει καλή ποιότητα ζωής και άνθηση της τοπικής οικονομίας με επίκεντρο την προστασία του περιβάλλοντος.</a:t>
            </a:r>
          </a:p>
          <a:p>
            <a:pPr algn="just">
              <a:buNone/>
            </a:pPr>
            <a:r>
              <a:rPr lang="el-GR" dirty="0" smtClean="0"/>
              <a:t>	Η ομάδα μας ερεύνησε και ενημερώθηκε από το Διαδίκτυο για τη Στρατηγική του Δήμου Καβάλας όσον αφορά το αναρτημένο Σχέδιο Ολοκληρωμένης Αστικής Ανάπλασης, στο οποίο περιλαμβάνεται και η περιοχή της Παλιάς Πόλης.  Δυστυχώς καμία ανάπλαση δεν έχει υλοποιηθεί μέχρι σήμερα στην περιοχή αυτή. Έτσι, η ομάδα ανάπτυξε προτάσεις για την επίλυση προβλημάτων σχετικών με την αειφόρο ανάπτυξη της Παλιάς Πόλης.</a:t>
            </a:r>
            <a:endParaRPr lang="el-GR"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92D050"/>
                </a:solidFill>
              </a:rPr>
              <a:t>Προτεινόμενες Λύσεις</a:t>
            </a:r>
            <a:endParaRPr lang="el-GR" sz="3600" dirty="0">
              <a:solidFill>
                <a:srgbClr val="92D050"/>
              </a:solidFill>
            </a:endParaRPr>
          </a:p>
        </p:txBody>
      </p:sp>
      <p:sp>
        <p:nvSpPr>
          <p:cNvPr id="3" name="2 - Θέση περιεχομένου"/>
          <p:cNvSpPr>
            <a:spLocks noGrp="1"/>
          </p:cNvSpPr>
          <p:nvPr>
            <p:ph idx="1"/>
          </p:nvPr>
        </p:nvSpPr>
        <p:spPr/>
        <p:txBody>
          <a:bodyPr>
            <a:noAutofit/>
          </a:bodyPr>
          <a:lstStyle/>
          <a:p>
            <a:pPr algn="just"/>
            <a:r>
              <a:rPr lang="el-GR" sz="2400" dirty="0" smtClean="0"/>
              <a:t>Τουριστική αναβάθμιση και ανάδειξη των πολιτιστικών πόρων της περιοχής</a:t>
            </a:r>
          </a:p>
          <a:p>
            <a:pPr algn="just"/>
            <a:r>
              <a:rPr lang="el-GR" sz="2400" dirty="0" smtClean="0"/>
              <a:t>Άρση των ανισοτήτων και του αποκλεισμού των ευάλωτων κοινωνικά ομάδων, με έμφαση στα άτομα με αναπηρία</a:t>
            </a:r>
          </a:p>
          <a:p>
            <a:pPr algn="just"/>
            <a:r>
              <a:rPr lang="el-GR" sz="2400" dirty="0" smtClean="0"/>
              <a:t>Μείωση της ρύπανσης με δημιουργία χώρων πράσινου, πεζοδρόμηση του κεντρικού οδικού άξονα της Παλιάς Πόλης και ανάπτυξη ειδικών δρόμων για ποδήλατα στις επίπεδες περιοχές ώστε να προωθηθεί η χρήση τους αντί για τα ρυπογόνα αυτοκίνητα</a:t>
            </a:r>
          </a:p>
          <a:p>
            <a:pPr algn="just"/>
            <a:r>
              <a:rPr lang="el-GR" sz="2400" dirty="0" err="1" smtClean="0"/>
              <a:t>Κομποστοποίηση</a:t>
            </a:r>
            <a:r>
              <a:rPr lang="el-GR" sz="2400" dirty="0" smtClean="0"/>
              <a:t> </a:t>
            </a:r>
            <a:r>
              <a:rPr lang="el-GR" sz="2400" dirty="0" err="1" smtClean="0"/>
              <a:t>βιοαποδομήσιμων</a:t>
            </a:r>
            <a:r>
              <a:rPr lang="el-GR" sz="2400" dirty="0" smtClean="0"/>
              <a:t> αποβλήτων</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a:spLocks noGrp="1"/>
          </p:cNvSpPr>
          <p:nvPr>
            <p:ph type="title"/>
          </p:nvPr>
        </p:nvSpPr>
        <p:spPr/>
        <p:txBody>
          <a:bodyPr>
            <a:noAutofit/>
          </a:bodyPr>
          <a:lstStyle/>
          <a:p>
            <a:r>
              <a:rPr lang="el-GR" sz="3600" b="1" dirty="0" smtClean="0">
                <a:solidFill>
                  <a:srgbClr val="92D050"/>
                </a:solidFill>
              </a:rPr>
              <a:t>Σχέδια Κάστρου</a:t>
            </a:r>
            <a:endParaRPr lang="el-GR" sz="3600" b="1" dirty="0">
              <a:solidFill>
                <a:srgbClr val="92D050"/>
              </a:solidFill>
            </a:endParaRPr>
          </a:p>
        </p:txBody>
      </p:sp>
      <p:sp>
        <p:nvSpPr>
          <p:cNvPr id="4" name="2 - Θέση περιεχομένου"/>
          <p:cNvSpPr>
            <a:spLocks noGrp="1"/>
          </p:cNvSpPr>
          <p:nvPr>
            <p:ph idx="1"/>
          </p:nvPr>
        </p:nvSpPr>
        <p:spPr/>
        <p:txBody>
          <a:bodyPr>
            <a:normAutofit/>
          </a:bodyPr>
          <a:lstStyle/>
          <a:p>
            <a:pPr algn="just">
              <a:buNone/>
            </a:pPr>
            <a:r>
              <a:rPr lang="el-GR" dirty="0" smtClean="0"/>
              <a:t>	Το Κάστρο της Καβάλας δεν διαθέτει πρόσβαση για τα άτομα με αναπηρία μέχρι σήμερα, γεγονός που αποτελεί τροχοπέδη στην τουριστική ανάπτυξη της περιοχής της Παλιάς Πόλης.  Τα παρακάτω σχέδια της ομάδας προτείνουν κυρίως τη χρήση ειδικού ανελκυστήρα για </a:t>
            </a:r>
            <a:r>
              <a:rPr lang="el-GR" smtClean="0"/>
              <a:t>ΑμεΑ </a:t>
            </a:r>
            <a:r>
              <a:rPr lang="el-GR" dirty="0" smtClean="0"/>
              <a:t>για την επίλυση του προβλήματος.</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Andriana.jpg"/>
          <p:cNvPicPr>
            <a:picLocks noChangeAspect="1"/>
          </p:cNvPicPr>
          <p:nvPr/>
        </p:nvPicPr>
        <p:blipFill>
          <a:blip r:embed="rId3" cstate="print"/>
          <a:stretch>
            <a:fillRect/>
          </a:stretch>
        </p:blipFill>
        <p:spPr>
          <a:xfrm>
            <a:off x="0" y="3501264"/>
            <a:ext cx="4067944" cy="3356736"/>
          </a:xfrm>
          <a:prstGeom prst="rect">
            <a:avLst/>
          </a:prstGeom>
        </p:spPr>
      </p:pic>
      <p:pic>
        <p:nvPicPr>
          <p:cNvPr id="6" name="5 - Εικόνα" descr="Melina.jpg"/>
          <p:cNvPicPr>
            <a:picLocks noChangeAspect="1"/>
          </p:cNvPicPr>
          <p:nvPr/>
        </p:nvPicPr>
        <p:blipFill>
          <a:blip r:embed="rId4" cstate="print"/>
          <a:stretch>
            <a:fillRect/>
          </a:stretch>
        </p:blipFill>
        <p:spPr>
          <a:xfrm>
            <a:off x="4716016" y="0"/>
            <a:ext cx="4427984" cy="3501008"/>
          </a:xfrm>
          <a:prstGeom prst="rect">
            <a:avLst/>
          </a:prstGeom>
        </p:spPr>
      </p:pic>
      <p:pic>
        <p:nvPicPr>
          <p:cNvPr id="7" name="6 - Εικόνα" descr="Sotiris.jpg"/>
          <p:cNvPicPr>
            <a:picLocks noChangeAspect="1"/>
          </p:cNvPicPr>
          <p:nvPr/>
        </p:nvPicPr>
        <p:blipFill>
          <a:blip r:embed="rId5" cstate="print"/>
          <a:srcRect l="11911" r="17996"/>
          <a:stretch>
            <a:fillRect/>
          </a:stretch>
        </p:blipFill>
        <p:spPr>
          <a:xfrm>
            <a:off x="4067944" y="3501008"/>
            <a:ext cx="5076056" cy="3356992"/>
          </a:xfrm>
          <a:prstGeom prst="rect">
            <a:avLst/>
          </a:prstGeom>
        </p:spPr>
      </p:pic>
      <p:pic>
        <p:nvPicPr>
          <p:cNvPr id="5" name="4 - Εικόνα" descr="Anna.jpg"/>
          <p:cNvPicPr>
            <a:picLocks noChangeAspect="1"/>
          </p:cNvPicPr>
          <p:nvPr/>
        </p:nvPicPr>
        <p:blipFill>
          <a:blip r:embed="rId6" cstate="print"/>
          <a:srcRect l="7968" r="13498"/>
          <a:stretch>
            <a:fillRect/>
          </a:stretch>
        </p:blipFill>
        <p:spPr>
          <a:xfrm>
            <a:off x="0" y="0"/>
            <a:ext cx="4716016" cy="3501008"/>
          </a:xfrm>
          <a:prstGeom prst="rect">
            <a:avLst/>
          </a:prstGeom>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kados-18-(1).png"/>
          <p:cNvPicPr/>
          <p:nvPr/>
        </p:nvPicPr>
        <p:blipFill>
          <a:blip r:embed="rId3" cstate="print"/>
          <a:srcRect/>
          <a:stretch>
            <a:fillRect/>
          </a:stretch>
        </p:blipFill>
        <p:spPr bwMode="auto">
          <a:xfrm>
            <a:off x="8086725" y="5457825"/>
            <a:ext cx="1057275" cy="1400175"/>
          </a:xfrm>
          <a:prstGeom prst="rect">
            <a:avLst/>
          </a:prstGeom>
          <a:noFill/>
          <a:ln w="9525">
            <a:noFill/>
            <a:miter lim="800000"/>
            <a:headEnd/>
            <a:tailEnd/>
          </a:ln>
        </p:spPr>
      </p:pic>
      <p:sp>
        <p:nvSpPr>
          <p:cNvPr id="2" name="1 - Τίτλος"/>
          <p:cNvSpPr>
            <a:spLocks noGrp="1"/>
          </p:cNvSpPr>
          <p:nvPr>
            <p:ph type="title"/>
          </p:nvPr>
        </p:nvSpPr>
        <p:spPr/>
        <p:txBody>
          <a:bodyPr>
            <a:normAutofit/>
          </a:bodyPr>
          <a:lstStyle/>
          <a:p>
            <a:r>
              <a:rPr lang="el-GR" sz="3600" b="1" dirty="0" smtClean="0">
                <a:solidFill>
                  <a:srgbClr val="92D050"/>
                </a:solidFill>
              </a:rPr>
              <a:t>Σχέδια Ανάπλασης Παλιάς Πόλης</a:t>
            </a:r>
            <a:endParaRPr lang="el-GR" sz="3600" b="1" dirty="0">
              <a:solidFill>
                <a:srgbClr val="92D050"/>
              </a:solidFill>
            </a:endParaRPr>
          </a:p>
        </p:txBody>
      </p:sp>
      <p:sp>
        <p:nvSpPr>
          <p:cNvPr id="3" name="2 - Θέση περιεχομένου"/>
          <p:cNvSpPr>
            <a:spLocks noGrp="1"/>
          </p:cNvSpPr>
          <p:nvPr>
            <p:ph idx="1"/>
          </p:nvPr>
        </p:nvSpPr>
        <p:spPr/>
        <p:txBody>
          <a:bodyPr>
            <a:normAutofit fontScale="85000" lnSpcReduction="20000"/>
          </a:bodyPr>
          <a:lstStyle/>
          <a:p>
            <a:pPr algn="just"/>
            <a:r>
              <a:rPr lang="el-GR" dirty="0" smtClean="0"/>
              <a:t>Πεζοδρόμηση της Παλιάς Πόλης και απαγόρευση της κυκλοφορίας αυτοκινήτων εκτός από το Τρενάκι του Δήμου, το οποίο θα μεταφέρει δωρεάν τους τουρίστες αλλά και τους κατοίκους της περιοχής</a:t>
            </a:r>
          </a:p>
          <a:p>
            <a:pPr algn="just"/>
            <a:r>
              <a:rPr lang="el-GR" dirty="0" smtClean="0"/>
              <a:t>Δημιουργία ποδηλατοδρόμων</a:t>
            </a:r>
          </a:p>
          <a:p>
            <a:pPr algn="just"/>
            <a:r>
              <a:rPr lang="el-GR" dirty="0" smtClean="0"/>
              <a:t>Ανάπτυξη νέων καταλυμάτων, χώρων εστίασης και καταστημάτων προώθησης τοπικών βιολογικών προϊόντων (</a:t>
            </a:r>
            <a:r>
              <a:rPr lang="en-US" dirty="0" smtClean="0"/>
              <a:t>Green Market)</a:t>
            </a:r>
            <a:endParaRPr lang="el-GR" dirty="0" smtClean="0"/>
          </a:p>
          <a:p>
            <a:pPr algn="just"/>
            <a:r>
              <a:rPr lang="el-GR" dirty="0" smtClean="0"/>
              <a:t>Τοποθέτηση καφέ κάδων ανακύκλωσης για τη συλλογή υπολειμμάτων τροφών και την προώθησή τους σε μονάδες </a:t>
            </a:r>
            <a:r>
              <a:rPr lang="el-GR" dirty="0" err="1" smtClean="0"/>
              <a:t>κομποστοποίησης</a:t>
            </a:r>
            <a:endParaRPr lang="el-GR" dirty="0" smtClean="0"/>
          </a:p>
          <a:p>
            <a:pPr algn="just">
              <a:buNone/>
            </a:pPr>
            <a:endParaRPr lang="el-GR" dirty="0" smtClean="0"/>
          </a:p>
          <a:p>
            <a:pPr>
              <a:buNone/>
            </a:pPr>
            <a:endParaRPr lang="el-GR"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1187</TotalTime>
  <Words>312</Words>
  <Application>Microsoft Office PowerPoint</Application>
  <PresentationFormat>Προβολή στην οθόνη (4:3)</PresentationFormat>
  <Paragraphs>79</Paragraphs>
  <Slides>17</Slides>
  <Notes>17</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Ζωντάνια</vt:lpstr>
      <vt:lpstr>Διαφάνεια 1</vt:lpstr>
      <vt:lpstr>Η Πόλη Μας η Καβάλα</vt:lpstr>
      <vt:lpstr>Θετικά Στοιχεία της Πόλης</vt:lpstr>
      <vt:lpstr>Αρνητικά Στοιχεία της Πόλης</vt:lpstr>
      <vt:lpstr>Έρευνα Στρατηγικής του Δήμου</vt:lpstr>
      <vt:lpstr>Προτεινόμενες Λύσεις</vt:lpstr>
      <vt:lpstr>Σχέδια Κάστρου</vt:lpstr>
      <vt:lpstr>Διαφάνεια 8</vt:lpstr>
      <vt:lpstr>Σχέδια Ανάπλασης Παλιάς Πόλης</vt:lpstr>
      <vt:lpstr>Διαφάνεια 10</vt:lpstr>
      <vt:lpstr>Σχέδια Χώρου Αναψυχής</vt:lpstr>
      <vt:lpstr>Απόφαση Σχεδίου</vt:lpstr>
      <vt:lpstr>Υλοποίηση σχεδίου</vt:lpstr>
      <vt:lpstr>Διαφάνεια 14</vt:lpstr>
      <vt:lpstr>Τελικό σχέδιο</vt:lpstr>
      <vt:lpstr>Διαφάνεια 16</vt:lpstr>
      <vt:lpstr>6ο ΓΕΛ Καβάλας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Πόλη Μας</dc:title>
  <dc:creator>6ο ΓΕΛ Καβάλας</dc:creator>
  <cp:lastModifiedBy>Savvas</cp:lastModifiedBy>
  <cp:revision>128</cp:revision>
  <dcterms:created xsi:type="dcterms:W3CDTF">2021-05-29T15:51:52Z</dcterms:created>
  <dcterms:modified xsi:type="dcterms:W3CDTF">2023-05-22T00:38:07Z</dcterms:modified>
</cp:coreProperties>
</file>